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5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A96ADBD-1AB5-44B8-AED6-0249F06526E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DE1A0A3-9477-4A5B-8380-17CB0B2F9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rova\Desktop\kalinin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0649"/>
            <a:ext cx="6120680" cy="187220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ПРИГЛАШАЕМ В КАЛИНИНГРАД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916832"/>
            <a:ext cx="6408712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виртуальная экскурсия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715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Bookman Old Style" pitchFamily="18" charset="0"/>
              </a:rPr>
              <a:t>КАЛИНИНГРАДСКИЙ ЗООПАРК</a:t>
            </a:r>
            <a:endParaRPr lang="ru-RU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46238"/>
            <a:ext cx="4038600" cy="45259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Калининградский зоопарк </a:t>
            </a:r>
            <a:r>
              <a:rPr lang="ru-RU" dirty="0" smtClean="0"/>
              <a:t>– один из трёх исторических зоопарков </a:t>
            </a:r>
            <a:r>
              <a:rPr lang="ru-RU" dirty="0" smtClean="0"/>
              <a:t>России </a:t>
            </a:r>
            <a:r>
              <a:rPr lang="ru-RU" dirty="0" smtClean="0"/>
              <a:t>наряду с зоопарками Москвы и Санкт-Петербурга. </a:t>
            </a:r>
            <a:endParaRPr lang="ru-RU" dirty="0" smtClean="0"/>
          </a:p>
          <a:p>
            <a:r>
              <a:rPr lang="ru-RU" dirty="0" smtClean="0"/>
              <a:t>Основан </a:t>
            </a:r>
            <a:r>
              <a:rPr lang="ru-RU" dirty="0" smtClean="0"/>
              <a:t>21 мая 1896 года Германом </a:t>
            </a:r>
            <a:r>
              <a:rPr lang="ru-RU" dirty="0" err="1" smtClean="0"/>
              <a:t>Клаассом</a:t>
            </a:r>
            <a:r>
              <a:rPr lang="ru-RU" dirty="0" smtClean="0"/>
              <a:t>. В коллекции насчитывается </a:t>
            </a:r>
            <a:r>
              <a:rPr lang="ru-RU" dirty="0" smtClean="0">
                <a:solidFill>
                  <a:srgbClr val="FFC000"/>
                </a:solidFill>
              </a:rPr>
              <a:t>2500 животных, </a:t>
            </a:r>
            <a:r>
              <a:rPr lang="ru-RU" dirty="0" smtClean="0"/>
              <a:t>многие из которых занесены в Красную книгу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2530" name="Picture 2" descr="https://www.istmira.com/uploads/posts/2020-01/1580479916_222278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5474">
            <a:off x="4610532" y="1625660"/>
            <a:ext cx="3581214" cy="2016224"/>
          </a:xfrm>
          <a:prstGeom prst="rect">
            <a:avLst/>
          </a:prstGeom>
          <a:noFill/>
        </p:spPr>
      </p:pic>
      <p:pic>
        <p:nvPicPr>
          <p:cNvPr id="22534" name="Picture 6" descr="https://static.mk.ru/upload/entities/2019/04/23/18/articles/facebookPicture/78/2d/b6/f8/1e4ec4e01cdd1296ec990fb3e86b1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0283">
            <a:off x="4427984" y="3789040"/>
            <a:ext cx="3960440" cy="2640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МУЗЕЙ МИРОВОГО ОКЕАНА</a:t>
            </a:r>
            <a:endParaRPr lang="ru-RU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46238"/>
            <a:ext cx="3467100" cy="452596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Экспозиции </a:t>
            </a:r>
            <a:r>
              <a:rPr lang="ru-RU" dirty="0" smtClean="0">
                <a:solidFill>
                  <a:srgbClr val="FFC000"/>
                </a:solidFill>
              </a:rPr>
              <a:t>Музея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Мирового океана</a:t>
            </a:r>
            <a:r>
              <a:rPr lang="ru-RU" dirty="0" smtClean="0"/>
              <a:t> </a:t>
            </a:r>
            <a:r>
              <a:rPr lang="ru-RU" dirty="0" smtClean="0"/>
              <a:t>разнообразны и масштабны, в </a:t>
            </a:r>
            <a:r>
              <a:rPr lang="ru-RU" dirty="0" smtClean="0"/>
              <a:t>них </a:t>
            </a:r>
            <a:r>
              <a:rPr lang="ru-RU" dirty="0" smtClean="0"/>
              <a:t>вошли не только сооружения, но даже набережная исторического флота с кораблями, </a:t>
            </a:r>
            <a:r>
              <a:rPr lang="ru-RU" dirty="0" smtClean="0">
                <a:solidFill>
                  <a:srgbClr val="FFC000"/>
                </a:solidFill>
              </a:rPr>
              <a:t>подводной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лодкой</a:t>
            </a:r>
            <a:r>
              <a:rPr lang="ru-RU" dirty="0" smtClean="0"/>
              <a:t>, </a:t>
            </a:r>
            <a:r>
              <a:rPr lang="ru-RU" dirty="0" smtClean="0"/>
              <a:t>научно-исследовательским </a:t>
            </a:r>
            <a:r>
              <a:rPr lang="ru-RU" dirty="0" smtClean="0">
                <a:solidFill>
                  <a:srgbClr val="FFC000"/>
                </a:solidFill>
              </a:rPr>
              <a:t>судном "Витязь", ледоколом "Красин" </a:t>
            </a:r>
            <a:r>
              <a:rPr lang="ru-RU" dirty="0" smtClean="0"/>
              <a:t>и др. техникой. В главном здании музея Вы можете познакомится с большой коллекцией </a:t>
            </a:r>
            <a:r>
              <a:rPr lang="ru-RU" dirty="0" smtClean="0">
                <a:solidFill>
                  <a:srgbClr val="FFC000"/>
                </a:solidFill>
              </a:rPr>
              <a:t>океанских рыб и других обитателей глубин.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Petrova\Pictures\4299526145d39e1483ac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6738">
            <a:off x="3995936" y="1628800"/>
            <a:ext cx="3984104" cy="2656069"/>
          </a:xfrm>
          <a:prstGeom prst="rect">
            <a:avLst/>
          </a:prstGeom>
          <a:noFill/>
        </p:spPr>
      </p:pic>
      <p:pic>
        <p:nvPicPr>
          <p:cNvPr id="1027" name="Picture 3" descr="c:\Users\Petrova\Pictures\5629499548914250_80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9481">
            <a:off x="3563888" y="4437112"/>
            <a:ext cx="2088232" cy="1901079"/>
          </a:xfrm>
          <a:prstGeom prst="rect">
            <a:avLst/>
          </a:prstGeom>
          <a:noFill/>
        </p:spPr>
      </p:pic>
      <p:pic>
        <p:nvPicPr>
          <p:cNvPr id="1030" name="Picture 6" descr="c:\Users\Petrova\Pictures\original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1321">
            <a:off x="5796136" y="4437112"/>
            <a:ext cx="2736304" cy="1915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КОРОЛЕВСКИЕ ВОРОТА</a:t>
            </a:r>
            <a:endParaRPr lang="ru-RU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46238"/>
            <a:ext cx="3635896" cy="452596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Королевские ворота </a:t>
            </a:r>
            <a:r>
              <a:rPr lang="ru-RU" dirty="0" smtClean="0"/>
              <a:t>одни из семи сохранившихся городских ворот Кёнигсберга. В их закладке 30 августа 1843 года принимал участие король Пруссии Фридрих Вильгельм IV.</a:t>
            </a:r>
          </a:p>
          <a:p>
            <a:endParaRPr lang="ru-RU" dirty="0" smtClean="0"/>
          </a:p>
          <a:p>
            <a:r>
              <a:rPr lang="ru-RU" dirty="0" smtClean="0"/>
              <a:t>В Королевских воротах размещается музей </a:t>
            </a:r>
            <a:r>
              <a:rPr lang="ru-RU" dirty="0" smtClean="0">
                <a:solidFill>
                  <a:srgbClr val="FFC000"/>
                </a:solidFill>
              </a:rPr>
              <a:t>«</a:t>
            </a:r>
            <a:r>
              <a:rPr lang="ru-RU" dirty="0" smtClean="0">
                <a:solidFill>
                  <a:srgbClr val="FFC000"/>
                </a:solidFill>
              </a:rPr>
              <a:t>Великое посольство». 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В </a:t>
            </a:r>
            <a:r>
              <a:rPr lang="ru-RU" dirty="0" smtClean="0"/>
              <a:t>музее находятся экспозиции, </a:t>
            </a:r>
            <a:endParaRPr lang="ru-RU" dirty="0" smtClean="0"/>
          </a:p>
          <a:p>
            <a:r>
              <a:rPr lang="ru-RU" dirty="0" smtClean="0"/>
              <a:t>посвященные </a:t>
            </a:r>
            <a:r>
              <a:rPr lang="ru-RU" dirty="0" smtClean="0"/>
              <a:t>возникновению и развитию Кёнигсберга.</a:t>
            </a:r>
            <a:endParaRPr lang="ru-RU" dirty="0"/>
          </a:p>
        </p:txBody>
      </p:sp>
      <p:pic>
        <p:nvPicPr>
          <p:cNvPr id="2050" name="Picture 2" descr="c:\Users\Petrova\Pictures\75MpjO1SiypXdp4qBu8Kd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6898">
            <a:off x="3635896" y="1700808"/>
            <a:ext cx="2874601" cy="2232248"/>
          </a:xfrm>
          <a:prstGeom prst="rect">
            <a:avLst/>
          </a:prstGeom>
          <a:noFill/>
        </p:spPr>
      </p:pic>
      <p:pic>
        <p:nvPicPr>
          <p:cNvPr id="2052" name="Picture 4" descr="c:\Users\Petrova\Pictures\IMG_4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9392">
            <a:off x="6408594" y="2019026"/>
            <a:ext cx="2432476" cy="1621650"/>
          </a:xfrm>
          <a:prstGeom prst="rect">
            <a:avLst/>
          </a:prstGeom>
          <a:noFill/>
        </p:spPr>
      </p:pic>
      <p:pic>
        <p:nvPicPr>
          <p:cNvPr id="2053" name="Picture 5" descr="c:\Users\Petrova\Pictures\1808171912265006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6928">
            <a:off x="5893327" y="4201748"/>
            <a:ext cx="2664296" cy="1843898"/>
          </a:xfrm>
          <a:prstGeom prst="rect">
            <a:avLst/>
          </a:prstGeom>
          <a:noFill/>
        </p:spPr>
      </p:pic>
      <p:pic>
        <p:nvPicPr>
          <p:cNvPr id="2054" name="Picture 6" descr="c:\Users\Petrova\Pictures\5629499578745139_cf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0312">
            <a:off x="3209914" y="4111873"/>
            <a:ext cx="2620904" cy="1965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435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МУЗЕЙ ЯНТАРЯ</a:t>
            </a:r>
            <a:endParaRPr lang="ru-RU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1646238"/>
            <a:ext cx="3322638" cy="452596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 живописном берегу озера, в центре Калининграда находится единственный в России </a:t>
            </a:r>
            <a:r>
              <a:rPr lang="ru-RU" dirty="0" smtClean="0">
                <a:solidFill>
                  <a:srgbClr val="FFC000"/>
                </a:solidFill>
              </a:rPr>
              <a:t>Музей янтаря. </a:t>
            </a:r>
            <a:r>
              <a:rPr lang="ru-RU" dirty="0" smtClean="0"/>
              <a:t>Экспозиция музея располагается на трёх этажах крепостной </a:t>
            </a:r>
            <a:r>
              <a:rPr lang="ru-RU" dirty="0" smtClean="0">
                <a:solidFill>
                  <a:srgbClr val="FFC000"/>
                </a:solidFill>
              </a:rPr>
              <a:t>башни Дона</a:t>
            </a:r>
            <a:r>
              <a:rPr lang="ru-RU" dirty="0" smtClean="0"/>
              <a:t>, построенной в середине девятнадцатого века и служившей оборонительным сооружением старинного Кёнигсберга. В </a:t>
            </a:r>
            <a:r>
              <a:rPr lang="ru-RU" dirty="0" smtClean="0"/>
              <a:t>музее собраны </a:t>
            </a:r>
            <a:r>
              <a:rPr lang="ru-RU" dirty="0" smtClean="0"/>
              <a:t>уникальные образцы этого природного камня (возраст </a:t>
            </a:r>
            <a:r>
              <a:rPr lang="ru-RU" dirty="0" smtClean="0">
                <a:solidFill>
                  <a:srgbClr val="FFC000"/>
                </a:solidFill>
              </a:rPr>
              <a:t>янтаря </a:t>
            </a:r>
            <a:r>
              <a:rPr lang="ru-RU" dirty="0" smtClean="0"/>
              <a:t>примерно 50 миллионов лет!).</a:t>
            </a:r>
            <a:endParaRPr lang="ru-RU" dirty="0"/>
          </a:p>
        </p:txBody>
      </p:sp>
      <p:pic>
        <p:nvPicPr>
          <p:cNvPr id="3074" name="Picture 2" descr="c:\Users\Petrova\Pictures\Башня_Дер-Дона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3851">
            <a:off x="3378947" y="1554131"/>
            <a:ext cx="3210952" cy="2408214"/>
          </a:xfrm>
          <a:prstGeom prst="rect">
            <a:avLst/>
          </a:prstGeom>
          <a:noFill/>
        </p:spPr>
      </p:pic>
      <p:pic>
        <p:nvPicPr>
          <p:cNvPr id="3075" name="Picture 3" descr="c:\Users\Petrova\Pictures\2955487264806834_f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0316">
            <a:off x="5523170" y="4183560"/>
            <a:ext cx="3193173" cy="2115852"/>
          </a:xfrm>
          <a:prstGeom prst="rect">
            <a:avLst/>
          </a:prstGeom>
          <a:noFill/>
        </p:spPr>
      </p:pic>
      <p:pic>
        <p:nvPicPr>
          <p:cNvPr id="3076" name="Picture 4" descr="c:\Users\Petrova\Pictures\s1200 (3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2514">
            <a:off x="6274395" y="1853649"/>
            <a:ext cx="2338006" cy="1870405"/>
          </a:xfrm>
          <a:prstGeom prst="rect">
            <a:avLst/>
          </a:prstGeom>
          <a:noFill/>
        </p:spPr>
      </p:pic>
      <p:pic>
        <p:nvPicPr>
          <p:cNvPr id="3078" name="Picture 6" descr="c:\Users\Petrova\Pictures\fragment-panno-4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0657">
            <a:off x="3559872" y="4008320"/>
            <a:ext cx="1789938" cy="238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МУЗЕЙ «БУНКЕР ЛЯША»</a:t>
            </a:r>
            <a:endParaRPr lang="ru-RU" b="1" dirty="0">
              <a:solidFill>
                <a:srgbClr val="FFC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16832"/>
            <a:ext cx="3779911" cy="4680520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>
                <a:solidFill>
                  <a:srgbClr val="FFC000"/>
                </a:solidFill>
              </a:rPr>
              <a:t>Бункер </a:t>
            </a:r>
            <a:r>
              <a:rPr lang="ru-RU" sz="4500" dirty="0" smtClean="0">
                <a:solidFill>
                  <a:srgbClr val="FFC000"/>
                </a:solidFill>
              </a:rPr>
              <a:t>немецкого коменданта </a:t>
            </a:r>
            <a:r>
              <a:rPr lang="ru-RU" sz="4500" dirty="0" smtClean="0"/>
              <a:t>города-крепости Кенигсберга </a:t>
            </a:r>
            <a:r>
              <a:rPr lang="ru-RU" sz="4500" dirty="0" smtClean="0">
                <a:solidFill>
                  <a:srgbClr val="FFC000"/>
                </a:solidFill>
              </a:rPr>
              <a:t>генерала </a:t>
            </a:r>
            <a:r>
              <a:rPr lang="ru-RU" sz="4500" dirty="0" err="1" smtClean="0">
                <a:solidFill>
                  <a:srgbClr val="FFC000"/>
                </a:solidFill>
              </a:rPr>
              <a:t>Отто</a:t>
            </a:r>
            <a:r>
              <a:rPr lang="ru-RU" sz="4500" dirty="0" smtClean="0">
                <a:solidFill>
                  <a:srgbClr val="FFC000"/>
                </a:solidFill>
              </a:rPr>
              <a:t> </a:t>
            </a:r>
            <a:r>
              <a:rPr lang="ru-RU" sz="4500" dirty="0" err="1" smtClean="0">
                <a:solidFill>
                  <a:srgbClr val="FFC000"/>
                </a:solidFill>
              </a:rPr>
              <a:t>Ляша</a:t>
            </a:r>
            <a:r>
              <a:rPr lang="ru-RU" sz="4500" dirty="0" smtClean="0">
                <a:solidFill>
                  <a:srgbClr val="FFC000"/>
                </a:solidFill>
              </a:rPr>
              <a:t>» </a:t>
            </a:r>
            <a:r>
              <a:rPr lang="ru-RU" sz="4500" dirty="0" smtClean="0"/>
              <a:t>является памятником Великой Отечественной войны». Он находится под землей, на глубине 7 метров.</a:t>
            </a:r>
          </a:p>
          <a:p>
            <a:r>
              <a:rPr lang="ru-RU" sz="4500" dirty="0" smtClean="0"/>
              <a:t>В течение марта-апреля 1945 года в этом оборонительном сооружении размещался штаб немецкого гарнизона города-крепости Кенигсберг. 9 апреля 1945 года в 21 час 30 минут в блиндаже — бункере была принята капитуляция немецких войск</a:t>
            </a:r>
            <a:br>
              <a:rPr lang="ru-RU" sz="45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Petrova\Pictures\5629499566900591_dd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6036">
            <a:off x="5580112" y="3933056"/>
            <a:ext cx="3240360" cy="2160240"/>
          </a:xfrm>
          <a:prstGeom prst="rect">
            <a:avLst/>
          </a:prstGeom>
          <a:noFill/>
        </p:spPr>
      </p:pic>
      <p:pic>
        <p:nvPicPr>
          <p:cNvPr id="4101" name="Picture 5" descr="c:\Users\Petrova\Pictures\Muzey-«Bunker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9564">
            <a:off x="3729960" y="1768120"/>
            <a:ext cx="2922061" cy="1829458"/>
          </a:xfrm>
          <a:prstGeom prst="rect">
            <a:avLst/>
          </a:prstGeom>
          <a:noFill/>
        </p:spPr>
      </p:pic>
      <p:pic>
        <p:nvPicPr>
          <p:cNvPr id="4103" name="Picture 7" descr="c:\Users\Petrova\Pictures\XXL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5039">
            <a:off x="4040672" y="3687996"/>
            <a:ext cx="1488490" cy="1545995"/>
          </a:xfrm>
          <a:prstGeom prst="rect">
            <a:avLst/>
          </a:prstGeom>
          <a:noFill/>
        </p:spPr>
      </p:pic>
      <p:pic>
        <p:nvPicPr>
          <p:cNvPr id="4104" name="Picture 8" descr="C:\Users\Petrova\Pictures\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0581">
            <a:off x="6999825" y="1738878"/>
            <a:ext cx="1512168" cy="2016224"/>
          </a:xfrm>
          <a:prstGeom prst="rect">
            <a:avLst/>
          </a:prstGeom>
          <a:noFill/>
        </p:spPr>
      </p:pic>
      <p:pic>
        <p:nvPicPr>
          <p:cNvPr id="4105" name="Picture 9" descr="c:\Users\Petrova\Pictures\DSC04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941168"/>
            <a:ext cx="1538287" cy="127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Бранденбургские ворота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46238"/>
            <a:ext cx="4038600" cy="45259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Бранденбургские ворота </a:t>
            </a:r>
            <a:r>
              <a:rPr lang="ru-RU" dirty="0" smtClean="0"/>
              <a:t>были построены в Кёнигсберге в 1657 </a:t>
            </a:r>
            <a:r>
              <a:rPr lang="ru-RU" dirty="0" smtClean="0"/>
              <a:t>году </a:t>
            </a:r>
            <a:r>
              <a:rPr lang="ru-RU" dirty="0" smtClean="0"/>
              <a:t>как часть укреплений </a:t>
            </a:r>
            <a:r>
              <a:rPr lang="ru-RU" dirty="0" smtClean="0"/>
              <a:t>города. В </a:t>
            </a:r>
            <a:r>
              <a:rPr lang="ru-RU" dirty="0" smtClean="0"/>
              <a:t>Бранденбургских </a:t>
            </a:r>
            <a:r>
              <a:rPr lang="ru-RU" dirty="0" smtClean="0"/>
              <a:t>воротах находится </a:t>
            </a:r>
            <a:r>
              <a:rPr lang="ru-RU" dirty="0" smtClean="0">
                <a:solidFill>
                  <a:srgbClr val="FFC000"/>
                </a:solidFill>
              </a:rPr>
              <a:t>Музей марципана, </a:t>
            </a:r>
            <a:r>
              <a:rPr lang="ru-RU" dirty="0" smtClean="0"/>
              <a:t>в </a:t>
            </a:r>
            <a:r>
              <a:rPr lang="ru-RU" dirty="0" smtClean="0"/>
              <a:t>нем можно узнать историю Кёнигсбергского марципана</a:t>
            </a:r>
            <a:r>
              <a:rPr lang="ru-RU" dirty="0" smtClean="0"/>
              <a:t>,</a:t>
            </a:r>
            <a:r>
              <a:rPr lang="ru-RU" dirty="0" smtClean="0"/>
              <a:t>  купить конфеты, шоколад и прочие сладости с </a:t>
            </a:r>
            <a:r>
              <a:rPr lang="ru-RU" dirty="0" smtClean="0"/>
              <a:t>марципаном.</a:t>
            </a:r>
            <a:endParaRPr lang="ru-RU" dirty="0"/>
          </a:p>
        </p:txBody>
      </p:sp>
      <p:pic>
        <p:nvPicPr>
          <p:cNvPr id="1026" name="Picture 2" descr="c:\Users\Petrova\Pictures\0fd5846dbfe09370d7a85d4d5c755c2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7962">
            <a:off x="3925796" y="1718793"/>
            <a:ext cx="3319016" cy="2213784"/>
          </a:xfrm>
          <a:prstGeom prst="rect">
            <a:avLst/>
          </a:prstGeom>
          <a:noFill/>
        </p:spPr>
      </p:pic>
      <p:pic>
        <p:nvPicPr>
          <p:cNvPr id="1027" name="Picture 3" descr="c:\Users\Petrova\Pictures\Brandenburg-gate-of-Kaliningrad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8926">
            <a:off x="3664631" y="4346363"/>
            <a:ext cx="3699183" cy="2035738"/>
          </a:xfrm>
          <a:prstGeom prst="rect">
            <a:avLst/>
          </a:prstGeom>
          <a:noFill/>
        </p:spPr>
      </p:pic>
      <p:pic>
        <p:nvPicPr>
          <p:cNvPr id="1028" name="Picture 4" descr="c:\Users\Petrova\Pictures\2912182307159252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6020">
            <a:off x="6944145" y="2686094"/>
            <a:ext cx="1728192" cy="234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ПЛОЩАДЬ ПОБЕДЫ</a:t>
            </a:r>
            <a:endParaRPr lang="ru-RU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46238"/>
            <a:ext cx="4038600" cy="452596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Площадь Победы </a:t>
            </a:r>
            <a:r>
              <a:rPr lang="ru-RU" dirty="0" smtClean="0"/>
              <a:t>в Калининграде является центральной площадью города.</a:t>
            </a:r>
          </a:p>
          <a:p>
            <a:r>
              <a:rPr lang="ru-RU" dirty="0" smtClean="0"/>
              <a:t>Ранее площадь носила название </a:t>
            </a:r>
            <a:r>
              <a:rPr lang="ru-RU" dirty="0" smtClean="0">
                <a:solidFill>
                  <a:srgbClr val="FFC000"/>
                </a:solidFill>
              </a:rPr>
              <a:t>Ганза-Плац</a:t>
            </a:r>
            <a:r>
              <a:rPr lang="ru-RU" dirty="0" smtClean="0"/>
              <a:t>, </a:t>
            </a:r>
            <a:r>
              <a:rPr lang="ru-RU" dirty="0" smtClean="0"/>
              <a:t>после прихода нацистов к власти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FFC000"/>
                </a:solidFill>
              </a:rPr>
              <a:t>Адольф-Гитлер-Плац.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Свое нынешнее название Площадь победы получила после войны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Центр </a:t>
            </a:r>
            <a:r>
              <a:rPr lang="ru-RU" dirty="0" smtClean="0"/>
              <a:t>площади украшает </a:t>
            </a:r>
            <a:r>
              <a:rPr lang="ru-RU" dirty="0" smtClean="0">
                <a:solidFill>
                  <a:srgbClr val="FFC000"/>
                </a:solidFill>
              </a:rPr>
              <a:t>Триумфальная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колонна</a:t>
            </a:r>
            <a:r>
              <a:rPr lang="ru-RU" dirty="0" smtClean="0"/>
              <a:t> или Колонна Победы, установленная в 2005 году в канун 750-летия города, в 2013 году колонну увенчал Орден Победы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Особое </a:t>
            </a:r>
            <a:r>
              <a:rPr lang="ru-RU" dirty="0" smtClean="0"/>
              <a:t>место на площади Победы занимает Кафедральный собор </a:t>
            </a:r>
            <a:r>
              <a:rPr lang="ru-RU" dirty="0" smtClean="0">
                <a:solidFill>
                  <a:srgbClr val="FFC000"/>
                </a:solidFill>
              </a:rPr>
              <a:t>Христа Спасителя.</a:t>
            </a:r>
          </a:p>
          <a:p>
            <a:endParaRPr lang="ru-RU" dirty="0"/>
          </a:p>
        </p:txBody>
      </p:sp>
      <p:pic>
        <p:nvPicPr>
          <p:cNvPr id="2050" name="Picture 2" descr="c:\Users\Petrova\Pictures\upGaoF5O_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427204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СТАДИОН </a:t>
            </a:r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«КАЛИНИНГРАД»</a:t>
            </a:r>
            <a:endParaRPr lang="ru-RU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46238"/>
            <a:ext cx="4038600" cy="45259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Стадион «Калининград» </a:t>
            </a:r>
            <a:r>
              <a:rPr lang="ru-RU" dirty="0" smtClean="0"/>
              <a:t>был построен в 2018 году специально для проведения матчей Чемпионата мира по футболу </a:t>
            </a:r>
            <a:r>
              <a:rPr lang="ru-RU" dirty="0" smtClean="0">
                <a:solidFill>
                  <a:srgbClr val="FFC000"/>
                </a:solidFill>
              </a:rPr>
              <a:t>ФИФА - 2018 </a:t>
            </a:r>
            <a:r>
              <a:rPr lang="ru-RU" dirty="0" smtClean="0"/>
              <a:t>и удостоен наивысшей 4-й категории УЕФА. Общая вместимость – более 35000 </a:t>
            </a:r>
            <a:r>
              <a:rPr lang="ru-RU" dirty="0" smtClean="0"/>
              <a:t>болельщиков.</a:t>
            </a:r>
            <a:endParaRPr lang="ru-RU" dirty="0"/>
          </a:p>
        </p:txBody>
      </p:sp>
      <p:pic>
        <p:nvPicPr>
          <p:cNvPr id="3077" name="Picture 5" descr="c:\Users\Petrova\Pictures\1920px-Kaliningrad_stadium_-_2018-04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3129">
            <a:off x="4139952" y="1700808"/>
            <a:ext cx="4464496" cy="2156480"/>
          </a:xfrm>
          <a:prstGeom prst="rect">
            <a:avLst/>
          </a:prstGeom>
          <a:noFill/>
        </p:spPr>
      </p:pic>
      <p:pic>
        <p:nvPicPr>
          <p:cNvPr id="3078" name="Picture 6" descr="c:\Users\Petrova\Pictures\stadion-1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7564">
            <a:off x="4139952" y="4005064"/>
            <a:ext cx="4464496" cy="2251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715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ЭКСКУРСИИ ИЗ </a:t>
            </a:r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КАЛИНИНГРАДА</a:t>
            </a:r>
            <a:endParaRPr lang="ru-RU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1646238"/>
            <a:ext cx="3779912" cy="45259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 </a:t>
            </a:r>
            <a:r>
              <a:rPr lang="ru-RU" dirty="0" smtClean="0">
                <a:solidFill>
                  <a:srgbClr val="FFC000"/>
                </a:solidFill>
              </a:rPr>
              <a:t>Калининграда</a:t>
            </a:r>
            <a:r>
              <a:rPr lang="ru-RU" dirty="0" smtClean="0"/>
              <a:t> организованы интересные экскурсии по Калининградской области: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Светлогорск</a:t>
            </a:r>
            <a:r>
              <a:rPr lang="ru-RU" dirty="0" smtClean="0"/>
              <a:t>  -  курортный городок на берегу Балтийского моря;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Зеленоградск</a:t>
            </a:r>
            <a:r>
              <a:rPr lang="ru-RU" dirty="0" smtClean="0"/>
              <a:t>  -  город кошек;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Янтарный</a:t>
            </a:r>
            <a:r>
              <a:rPr lang="ru-RU" dirty="0" smtClean="0"/>
              <a:t>  -  место добычи янтаря;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Куршская коса  </a:t>
            </a:r>
            <a:r>
              <a:rPr lang="ru-RU" dirty="0" smtClean="0"/>
              <a:t>-  национальный природный парк. </a:t>
            </a:r>
            <a:endParaRPr lang="ru-RU" dirty="0"/>
          </a:p>
        </p:txBody>
      </p:sp>
      <p:pic>
        <p:nvPicPr>
          <p:cNvPr id="4098" name="Picture 2" descr="c:\Users\Petrova\Pictures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9794">
            <a:off x="3991000" y="1373362"/>
            <a:ext cx="2641079" cy="1755279"/>
          </a:xfrm>
          <a:prstGeom prst="rect">
            <a:avLst/>
          </a:prstGeom>
          <a:noFill/>
        </p:spPr>
      </p:pic>
      <p:pic>
        <p:nvPicPr>
          <p:cNvPr id="4099" name="Picture 3" descr="c:\Users\Petrova\Pictures\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862">
            <a:off x="6804248" y="1916832"/>
            <a:ext cx="1944216" cy="2336710"/>
          </a:xfrm>
          <a:prstGeom prst="rect">
            <a:avLst/>
          </a:prstGeom>
          <a:noFill/>
        </p:spPr>
      </p:pic>
      <p:pic>
        <p:nvPicPr>
          <p:cNvPr id="4100" name="Picture 4" descr="c:\Users\Petrova\Pictures\timOXeLc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7608">
            <a:off x="5940152" y="4437112"/>
            <a:ext cx="2774082" cy="1849388"/>
          </a:xfrm>
          <a:prstGeom prst="rect">
            <a:avLst/>
          </a:prstGeom>
          <a:noFill/>
        </p:spPr>
      </p:pic>
      <p:pic>
        <p:nvPicPr>
          <p:cNvPr id="4101" name="Picture 5" descr="c:\Users\Petrova\Pictures\img_4261-1000x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9147">
            <a:off x="3914000" y="3311763"/>
            <a:ext cx="2592288" cy="1689033"/>
          </a:xfrm>
          <a:prstGeom prst="rect">
            <a:avLst/>
          </a:prstGeom>
          <a:noFill/>
        </p:spPr>
      </p:pic>
      <p:pic>
        <p:nvPicPr>
          <p:cNvPr id="4102" name="Picture 6" descr="c:\Users\Petrova\Pictures\860208_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19578">
            <a:off x="2978677" y="5084350"/>
            <a:ext cx="2664296" cy="1285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Bookman Old Style" pitchFamily="18" charset="0"/>
              </a:rPr>
              <a:t>БЛАГОДАРЮ ЗА ВНИМАНИЕ</a:t>
            </a:r>
            <a:endParaRPr lang="ru-RU" sz="40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833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Презентацию подготовила педагог дополнительного образования МАОУ ДО </a:t>
            </a:r>
            <a:r>
              <a:rPr lang="ru-RU" sz="2400" dirty="0" smtClean="0">
                <a:solidFill>
                  <a:srgbClr val="FFC000"/>
                </a:solidFill>
              </a:rPr>
              <a:t>«Дом детского творчества» </a:t>
            </a:r>
            <a:r>
              <a:rPr lang="ru-RU" sz="2400" dirty="0" smtClean="0"/>
              <a:t>города Верхняя Пышма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Петрова Галина Сергеевна 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Petrova\Desktop\DSC041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>
                <a:solidFill>
                  <a:srgbClr val="FFC000"/>
                </a:solidFill>
                <a:latin typeface="Bookman Old Style" pitchFamily="18" charset="0"/>
              </a:rPr>
              <a:t>КЁНИГСБЕРГ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был основан 1 сентября 1255 года и </a:t>
            </a:r>
            <a:b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был центром германской провинции Восточная Пруссия . После победы над фашисткой Германией во Второй мировой войне был передан под юрисдикцию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r>
              <a:rPr lang="ru-RU" sz="2000" b="1" smtClean="0">
                <a:solidFill>
                  <a:schemeClr val="tx1"/>
                </a:solidFill>
                <a:latin typeface="Bookman Old Style" pitchFamily="18" charset="0"/>
              </a:rPr>
              <a:t>Советского Союза, 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а в 1946 году переименован в </a:t>
            </a:r>
            <a:r>
              <a:rPr lang="ru-RU" sz="2000" b="1" dirty="0" smtClean="0">
                <a:solidFill>
                  <a:srgbClr val="FFC000"/>
                </a:solidFill>
                <a:latin typeface="Bookman Old Style" pitchFamily="18" charset="0"/>
              </a:rPr>
              <a:t>КАЛИНИНГРАД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В 2005 году город отметил своё 750-летие.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3068960"/>
            <a:ext cx="6265678" cy="342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640960" cy="190844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Уникальная история </a:t>
            </a:r>
            <a:r>
              <a:rPr lang="ru-RU" sz="2200" b="1" dirty="0" smtClean="0">
                <a:solidFill>
                  <a:srgbClr val="FFC000"/>
                </a:solidFill>
                <a:latin typeface="Bookman Old Style" pitchFamily="18" charset="0"/>
              </a:rPr>
              <a:t>Калининграда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, его </a:t>
            </a:r>
            <a:b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неповторимый  архитектурный  облик  привлекают сюда  многочисленных туристов со всего мира. </a:t>
            </a:r>
            <a:b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Приглашаю вас на виртуальную экскурсию по этому удивительному 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городу!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52" name="Picture 4" descr="C:\Users\Petrova\Desktop\e35fe4b3f26f19dc3354cad92c735c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20888"/>
            <a:ext cx="1839466" cy="2755754"/>
          </a:xfrm>
          <a:prstGeom prst="rect">
            <a:avLst/>
          </a:prstGeom>
          <a:noFill/>
        </p:spPr>
      </p:pic>
      <p:pic>
        <p:nvPicPr>
          <p:cNvPr id="2053" name="Picture 5" descr="c:\Users\Petrova\Pictures\0997dc0dc1a524edc6e21f902382a58440ffeb6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2028">
            <a:off x="473007" y="2218491"/>
            <a:ext cx="2787844" cy="2164877"/>
          </a:xfrm>
          <a:prstGeom prst="rect">
            <a:avLst/>
          </a:prstGeom>
          <a:noFill/>
        </p:spPr>
      </p:pic>
      <p:pic>
        <p:nvPicPr>
          <p:cNvPr id="2055" name="Picture 7" descr="c:\Users\Petrova\Pictures\0fd5846dbfe09370d7a85d4d5c755c2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8772">
            <a:off x="5436096" y="4609685"/>
            <a:ext cx="3024336" cy="2017232"/>
          </a:xfrm>
          <a:prstGeom prst="rect">
            <a:avLst/>
          </a:prstGeom>
          <a:noFill/>
        </p:spPr>
      </p:pic>
      <p:pic>
        <p:nvPicPr>
          <p:cNvPr id="2056" name="Picture 8" descr="c:\Users\Petrova\Pictures\maxresdefault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5531">
            <a:off x="683568" y="4571873"/>
            <a:ext cx="3456384" cy="1944216"/>
          </a:xfrm>
          <a:prstGeom prst="rect">
            <a:avLst/>
          </a:prstGeom>
          <a:noFill/>
        </p:spPr>
      </p:pic>
      <p:pic>
        <p:nvPicPr>
          <p:cNvPr id="2057" name="Picture 9" descr="C:\Users\Petrova\Pictures\191-11-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7292">
            <a:off x="5768186" y="2341467"/>
            <a:ext cx="3142267" cy="2094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3218"/>
            <a:ext cx="8568952" cy="9435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КАРТА ДОСТОПРИМЕЧАТЕЛЬНОСТЕЙ КАЛИНИНГРАДА</a:t>
            </a:r>
            <a:endParaRPr lang="ru-RU" sz="2400" b="1" dirty="0"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026" name="Picture 2" descr="c:\Users\Petrova\Pictures\kaliningrad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84776" cy="492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ХОМЛИНЫ</a:t>
            </a:r>
            <a:r>
              <a:rPr lang="ru-RU" sz="2800" b="1" dirty="0" smtClean="0">
                <a:latin typeface="Bookman Old Style" pitchFamily="18" charset="0"/>
              </a:rPr>
              <a:t>  -  местные домовые, живущие на улицах города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2962672" cy="45262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Дедушка Карл </a:t>
            </a:r>
            <a:r>
              <a:rPr lang="ru-RU" b="1" dirty="0" smtClean="0"/>
              <a:t>на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/>
              <a:t>Медовом мосту около Кафедрального собора</a:t>
            </a:r>
            <a:r>
              <a:rPr lang="ru-RU" b="1" dirty="0" smtClean="0">
                <a:solidFill>
                  <a:srgbClr val="FFC000"/>
                </a:solidFill>
              </a:rPr>
              <a:t>, бабушка Марта </a:t>
            </a:r>
            <a:r>
              <a:rPr lang="ru-RU" b="1" dirty="0" smtClean="0"/>
              <a:t>около входа в музей Янтаря, </a:t>
            </a:r>
            <a:r>
              <a:rPr lang="ru-RU" b="1" dirty="0" smtClean="0">
                <a:solidFill>
                  <a:srgbClr val="FFC000"/>
                </a:solidFill>
              </a:rPr>
              <a:t>Маленький морячок </a:t>
            </a:r>
            <a:r>
              <a:rPr lang="ru-RU" b="1" dirty="0" smtClean="0"/>
              <a:t>на перилах в Музее мирового океана,</a:t>
            </a:r>
            <a:r>
              <a:rPr lang="ru-RU" b="1" dirty="0" smtClean="0">
                <a:solidFill>
                  <a:srgbClr val="FFC000"/>
                </a:solidFill>
              </a:rPr>
              <a:t> малышка </a:t>
            </a:r>
            <a:r>
              <a:rPr lang="ru-RU" b="1" dirty="0" err="1" smtClean="0">
                <a:solidFill>
                  <a:srgbClr val="FFC000"/>
                </a:solidFill>
              </a:rPr>
              <a:t>Уля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/>
              <a:t>перед входом в Зоопарк</a:t>
            </a:r>
            <a:endParaRPr lang="ru-RU" dirty="0"/>
          </a:p>
        </p:txBody>
      </p:sp>
      <p:pic>
        <p:nvPicPr>
          <p:cNvPr id="7" name="Picture 3" descr="c:\Users\Petrova\Pictures\_Бабушка_Мар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68064">
            <a:off x="3641646" y="1674585"/>
            <a:ext cx="2038375" cy="2518456"/>
          </a:xfrm>
          <a:prstGeom prst="rect">
            <a:avLst/>
          </a:prstGeom>
          <a:noFill/>
        </p:spPr>
      </p:pic>
      <p:pic>
        <p:nvPicPr>
          <p:cNvPr id="9" name="Picture 2" descr="c:\Users\Petrova\Pictures\5c666e02ff9367434b022992-5cb597ec8a0ff-1ebb5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096344" cy="2322258"/>
          </a:xfrm>
          <a:prstGeom prst="rect">
            <a:avLst/>
          </a:prstGeom>
          <a:noFill/>
        </p:spPr>
      </p:pic>
      <p:pic>
        <p:nvPicPr>
          <p:cNvPr id="10" name="Picture 4" descr="c:\Users\Petrova\Pictures\c2670e50027ee7148e2fdacf02b165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1796">
            <a:off x="3289193" y="4372732"/>
            <a:ext cx="2520280" cy="1888241"/>
          </a:xfrm>
          <a:prstGeom prst="rect">
            <a:avLst/>
          </a:prstGeom>
          <a:noFill/>
        </p:spPr>
      </p:pic>
      <p:pic>
        <p:nvPicPr>
          <p:cNvPr id="11" name="Picture 6" descr="c:\Users\Petrova\Pictures\VHXs_G9O2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5259">
            <a:off x="5940823" y="1673212"/>
            <a:ext cx="2260797" cy="2260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Bookman Old Style" pitchFamily="18" charset="0"/>
              </a:rPr>
              <a:t>КАФЕДРАЛЬНЫЙ СОБОР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178696" cy="452628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Кафедральный Собор </a:t>
            </a:r>
            <a:r>
              <a:rPr lang="ru-RU" dirty="0" smtClean="0"/>
              <a:t>историческое сооружение 13 века, сердце города.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Находится на острове </a:t>
            </a:r>
            <a:r>
              <a:rPr lang="ru-RU" smtClean="0"/>
              <a:t>Канта </a:t>
            </a:r>
            <a:r>
              <a:rPr lang="ru-RU" smtClean="0"/>
              <a:t>. </a:t>
            </a:r>
            <a:r>
              <a:rPr lang="ru-RU" dirty="0" smtClean="0"/>
              <a:t>Сегодня парк вокруг собора — одно из любимых мест прогулок  туристов и проведения музыкальных фестивалей. В соборе регулярно проводятся органные концерты, есть интересный музей. Великий </a:t>
            </a:r>
            <a:r>
              <a:rPr lang="ru-RU" dirty="0" smtClean="0"/>
              <a:t>немецкий философ </a:t>
            </a:r>
            <a:r>
              <a:rPr lang="ru-RU" dirty="0" err="1" smtClean="0">
                <a:solidFill>
                  <a:srgbClr val="FFC000"/>
                </a:solidFill>
              </a:rPr>
              <a:t>Иммануил</a:t>
            </a:r>
            <a:r>
              <a:rPr lang="ru-RU" dirty="0" smtClean="0">
                <a:solidFill>
                  <a:srgbClr val="FFC000"/>
                </a:solidFill>
              </a:rPr>
              <a:t> Кант </a:t>
            </a:r>
            <a:r>
              <a:rPr lang="ru-RU" dirty="0" smtClean="0"/>
              <a:t>был похоронен там в 1804 году.</a:t>
            </a:r>
            <a:endParaRPr lang="ru-RU" dirty="0"/>
          </a:p>
        </p:txBody>
      </p:sp>
      <p:pic>
        <p:nvPicPr>
          <p:cNvPr id="2050" name="Picture 2" descr="c:\Users\Petrova\Pictures\XXXL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149080"/>
            <a:ext cx="1790080" cy="1790080"/>
          </a:xfrm>
          <a:prstGeom prst="rect">
            <a:avLst/>
          </a:prstGeom>
          <a:noFill/>
        </p:spPr>
      </p:pic>
      <p:pic>
        <p:nvPicPr>
          <p:cNvPr id="2051" name="Picture 3" descr="C:\Users\Petrova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8794">
            <a:off x="5641163" y="1525771"/>
            <a:ext cx="2927429" cy="2195572"/>
          </a:xfrm>
          <a:prstGeom prst="rect">
            <a:avLst/>
          </a:prstGeom>
          <a:noFill/>
        </p:spPr>
      </p:pic>
      <p:pic>
        <p:nvPicPr>
          <p:cNvPr id="2052" name="Picture 4" descr="c:\Users\Petrova\Pictures\XXXL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3393">
            <a:off x="5830639" y="3864087"/>
            <a:ext cx="2736304" cy="2052228"/>
          </a:xfrm>
          <a:prstGeom prst="rect">
            <a:avLst/>
          </a:prstGeom>
          <a:noFill/>
        </p:spPr>
      </p:pic>
      <p:pic>
        <p:nvPicPr>
          <p:cNvPr id="2053" name="Picture 5" descr="C:\Users\Petrova\Desktop\e35fe4b3f26f19dc3354cad92c735c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6761">
            <a:off x="3728372" y="1328472"/>
            <a:ext cx="1656184" cy="2481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51520" y="260648"/>
            <a:ext cx="8280920" cy="16561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Внутри Собора музейные экспозиции , там находится </a:t>
            </a:r>
            <a:r>
              <a:rPr lang="ru-RU" dirty="0" err="1" smtClean="0">
                <a:solidFill>
                  <a:srgbClr val="FFC000"/>
                </a:solidFill>
              </a:rPr>
              <a:t>Валленродтская</a:t>
            </a:r>
            <a:r>
              <a:rPr lang="ru-RU" dirty="0" smtClean="0">
                <a:solidFill>
                  <a:srgbClr val="FFC000"/>
                </a:solidFill>
              </a:rPr>
              <a:t> библиотека  </a:t>
            </a:r>
            <a:r>
              <a:rPr lang="ru-RU" dirty="0" smtClean="0"/>
              <a:t>-  10000 уникальных книг, собранных по всему миру. Ежедневно проводятся </a:t>
            </a:r>
            <a:r>
              <a:rPr lang="ru-RU" dirty="0" smtClean="0">
                <a:solidFill>
                  <a:srgbClr val="FFC000"/>
                </a:solidFill>
              </a:rPr>
              <a:t>мини-концерты органной музыки</a:t>
            </a:r>
            <a:r>
              <a:rPr lang="ru-RU" dirty="0" smtClean="0"/>
              <a:t>. Орган является самым большим в Европе – 6301 труба.</a:t>
            </a:r>
            <a:endParaRPr lang="ru-RU" dirty="0"/>
          </a:p>
        </p:txBody>
      </p:sp>
      <p:pic>
        <p:nvPicPr>
          <p:cNvPr id="1026" name="Picture 2" descr="c:\Users\Petrova\Pictures\07b5f33624f4cef077d997d78b2109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5783">
            <a:off x="793046" y="2242335"/>
            <a:ext cx="2244534" cy="2244534"/>
          </a:xfrm>
          <a:prstGeom prst="rect">
            <a:avLst/>
          </a:prstGeom>
          <a:noFill/>
        </p:spPr>
      </p:pic>
      <p:pic>
        <p:nvPicPr>
          <p:cNvPr id="1034" name="Picture 10" descr="C:\Users\Petrova\Desktop\фотографии2017\фото калинингра\DSC04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04864"/>
            <a:ext cx="2088232" cy="2242615"/>
          </a:xfrm>
          <a:prstGeom prst="rect">
            <a:avLst/>
          </a:prstGeom>
          <a:noFill/>
        </p:spPr>
      </p:pic>
      <p:pic>
        <p:nvPicPr>
          <p:cNvPr id="1035" name="Picture 11" descr="c:\Users\Petrova\Pictures\intermodal.kaliningrad-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6581">
            <a:off x="5973221" y="2256596"/>
            <a:ext cx="2376264" cy="2052589"/>
          </a:xfrm>
          <a:prstGeom prst="rect">
            <a:avLst/>
          </a:prstGeom>
          <a:noFill/>
        </p:spPr>
      </p:pic>
      <p:pic>
        <p:nvPicPr>
          <p:cNvPr id="1036" name="Picture 12" descr="c:\Users\Petrova\Pictures\b19ca2e96f96a3669896e3f171702f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5839">
            <a:off x="4932040" y="4365104"/>
            <a:ext cx="3240360" cy="2125398"/>
          </a:xfrm>
          <a:prstGeom prst="rect">
            <a:avLst/>
          </a:prstGeom>
          <a:noFill/>
        </p:spPr>
      </p:pic>
      <p:pic>
        <p:nvPicPr>
          <p:cNvPr id="1037" name="Picture 13" descr="c:\Users\Petrova\Pictures\img-6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2407">
            <a:off x="1166656" y="4345878"/>
            <a:ext cx="2952328" cy="196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715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РАЙОН АМАЛЕИНАУ</a:t>
            </a:r>
            <a:endParaRPr lang="ru-RU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46238"/>
            <a:ext cx="3322638" cy="45259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район </a:t>
            </a:r>
            <a:r>
              <a:rPr lang="ru-RU" dirty="0" smtClean="0">
                <a:solidFill>
                  <a:srgbClr val="FFC000"/>
                </a:solidFill>
              </a:rPr>
              <a:t>старых немецких вилл </a:t>
            </a:r>
            <a:r>
              <a:rPr lang="ru-RU" dirty="0" err="1" smtClean="0">
                <a:solidFill>
                  <a:srgbClr val="FFC000"/>
                </a:solidFill>
              </a:rPr>
              <a:t>Кёнингсберга</a:t>
            </a:r>
            <a:r>
              <a:rPr lang="ru-RU" dirty="0" smtClean="0">
                <a:solidFill>
                  <a:srgbClr val="FFC000"/>
                </a:solidFill>
              </a:rPr>
              <a:t>  </a:t>
            </a:r>
            <a:r>
              <a:rPr lang="ru-RU" dirty="0" smtClean="0"/>
              <a:t>с башенками эркерами, сказочными решетками.</a:t>
            </a:r>
          </a:p>
          <a:p>
            <a:r>
              <a:rPr lang="ru-RU" dirty="0" smtClean="0"/>
              <a:t>Прогуливаться по этому району приятно и интересно: тихо, зелено, красивые домики.</a:t>
            </a:r>
            <a:endParaRPr lang="ru-RU" dirty="0"/>
          </a:p>
        </p:txBody>
      </p:sp>
      <p:pic>
        <p:nvPicPr>
          <p:cNvPr id="3075" name="Picture 3" descr="c:\Users\Petrova\Pictures\KFQsYYhMsQ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2559">
            <a:off x="6516216" y="1772816"/>
            <a:ext cx="2132856" cy="2132856"/>
          </a:xfrm>
          <a:prstGeom prst="rect">
            <a:avLst/>
          </a:prstGeom>
          <a:noFill/>
        </p:spPr>
      </p:pic>
      <p:pic>
        <p:nvPicPr>
          <p:cNvPr id="3079" name="Picture 7" descr="https://day-off39.ru/images/uploads/otdyh-kld-obl/otdyh-kld/rajon-amalienau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3155">
            <a:off x="3398587" y="3922801"/>
            <a:ext cx="2898568" cy="1963547"/>
          </a:xfrm>
          <a:prstGeom prst="rect">
            <a:avLst/>
          </a:prstGeom>
          <a:noFill/>
        </p:spPr>
      </p:pic>
      <p:pic>
        <p:nvPicPr>
          <p:cNvPr id="3081" name="Picture 9" descr="http://rasfokus.ru/images/photos/medium/138b7502c6ea2ff817c2836ce993f4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6633">
            <a:off x="3517570" y="1494968"/>
            <a:ext cx="2808312" cy="1872207"/>
          </a:xfrm>
          <a:prstGeom prst="rect">
            <a:avLst/>
          </a:prstGeom>
          <a:noFill/>
        </p:spPr>
      </p:pic>
      <p:pic>
        <p:nvPicPr>
          <p:cNvPr id="3083" name="Picture 11" descr="https://img-fotki.yandex.ru/get/16156/62999865.6e/0_ad6a2_57703ea1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2736304" cy="182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715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Bookman Old Style" pitchFamily="18" charset="0"/>
              </a:rPr>
              <a:t>РЫБНАЯ ДЕРЕВНЯ</a:t>
            </a:r>
            <a:endParaRPr lang="ru-RU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46238"/>
            <a:ext cx="3898900" cy="45259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Рыбная деревня </a:t>
            </a:r>
            <a:r>
              <a:rPr lang="ru-RU" dirty="0" smtClean="0"/>
              <a:t>расположена в историческом центре Калининграда.  Это самое популярное  место туристов. На </a:t>
            </a:r>
            <a:r>
              <a:rPr lang="ru-RU" dirty="0" smtClean="0">
                <a:solidFill>
                  <a:srgbClr val="FFC000"/>
                </a:solidFill>
              </a:rPr>
              <a:t>башне «Маяк» </a:t>
            </a:r>
            <a:r>
              <a:rPr lang="ru-RU" dirty="0" smtClean="0"/>
              <a:t>есть смотровая площадка. С набережной можно отправиться на водную экскурсию по </a:t>
            </a:r>
            <a:r>
              <a:rPr lang="ru-RU" dirty="0" smtClean="0">
                <a:solidFill>
                  <a:srgbClr val="FFC000"/>
                </a:solidFill>
              </a:rPr>
              <a:t>реке </a:t>
            </a:r>
            <a:r>
              <a:rPr lang="ru-RU" dirty="0" err="1" smtClean="0">
                <a:solidFill>
                  <a:srgbClr val="FFC000"/>
                </a:solidFill>
              </a:rPr>
              <a:t>Преголя</a:t>
            </a:r>
            <a:r>
              <a:rPr lang="ru-RU" dirty="0" smtClean="0"/>
              <a:t>, посетить порт и Музей мирового океана.</a:t>
            </a:r>
            <a:endParaRPr lang="ru-RU" dirty="0"/>
          </a:p>
        </p:txBody>
      </p:sp>
      <p:pic>
        <p:nvPicPr>
          <p:cNvPr id="21506" name="Picture 2" descr="C:\Users\Petrova\Desktop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3131">
            <a:off x="4499992" y="1412776"/>
            <a:ext cx="3888432" cy="2593584"/>
          </a:xfrm>
          <a:prstGeom prst="rect">
            <a:avLst/>
          </a:prstGeom>
          <a:noFill/>
        </p:spPr>
      </p:pic>
      <p:pic>
        <p:nvPicPr>
          <p:cNvPr id="21507" name="Picture 3" descr="C:\Users\Petrova\Desktop\642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3129">
            <a:off x="4139952" y="4365104"/>
            <a:ext cx="4536504" cy="2018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462</TotalTime>
  <Words>612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ПРИГЛАШАЕМ В КАЛИНИНГРАД</vt:lpstr>
      <vt:lpstr>  КЁНИГСБЕРГ был основан 1 сентября 1255 года и   был центром германской провинции Восточная Пруссия . После победы над фашисткой Германией во Второй мировой войне был передан под юрисдикцию Советского Союза, а в 1946 году переименован в КАЛИНИНГРАД. В 2005 году город отметил своё 750-летие.</vt:lpstr>
      <vt:lpstr>Уникальная история Калининграда, его  неповторимый  архитектурный  облик  привлекают сюда  многочисленных туристов со всего мира.  Приглашаю вас на виртуальную экскурсию по этому удивительному городу!</vt:lpstr>
      <vt:lpstr>КАРТА ДОСТОПРИМЕЧАТЕЛЬНОСТЕЙ КАЛИНИНГРАДА</vt:lpstr>
      <vt:lpstr>ХОМЛИНЫ  -  местные домовые, живущие на улицах города</vt:lpstr>
      <vt:lpstr>КАФЕДРАЛЬНЫЙ СОБОР</vt:lpstr>
      <vt:lpstr>Слайд 7</vt:lpstr>
      <vt:lpstr>РАЙОН АМАЛЕИНАУ</vt:lpstr>
      <vt:lpstr>РЫБНАЯ ДЕРЕВНЯ</vt:lpstr>
      <vt:lpstr>КАЛИНИНГРАДСКИЙ ЗООПАРК</vt:lpstr>
      <vt:lpstr>МУЗЕЙ МИРОВОГО ОКЕАНА</vt:lpstr>
      <vt:lpstr>КОРОЛЕВСКИЕ ВОРОТА</vt:lpstr>
      <vt:lpstr>МУЗЕЙ ЯНТАРЯ</vt:lpstr>
      <vt:lpstr>МУЗЕЙ «БУНКЕР ЛЯША»</vt:lpstr>
      <vt:lpstr>Бранденбургские ворота</vt:lpstr>
      <vt:lpstr>ПЛОЩАДЬ ПОБЕДЫ</vt:lpstr>
      <vt:lpstr>СТАДИОН «КАЛИНИНГРАД»</vt:lpstr>
      <vt:lpstr>ЭКСКУРСИИ ИЗ КАЛИНИНГРАДА</vt:lpstr>
      <vt:lpstr>БЛАГОДАРЮ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ПРИГЛАШАЕМ В КАЛИНИНГРАД</dc:title>
  <dc:creator>Petrova</dc:creator>
  <cp:lastModifiedBy>Petrova</cp:lastModifiedBy>
  <cp:revision>135</cp:revision>
  <dcterms:created xsi:type="dcterms:W3CDTF">2020-11-13T14:10:58Z</dcterms:created>
  <dcterms:modified xsi:type="dcterms:W3CDTF">2020-11-18T20:42:25Z</dcterms:modified>
</cp:coreProperties>
</file>